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sldIdLst>
    <p:sldId id="256" r:id="rId2"/>
    <p:sldId id="258" r:id="rId3"/>
    <p:sldId id="257" r:id="rId4"/>
    <p:sldId id="259" r:id="rId5"/>
    <p:sldId id="265" r:id="rId6"/>
    <p:sldId id="260" r:id="rId7"/>
    <p:sldId id="261" r:id="rId8"/>
    <p:sldId id="262" r:id="rId9"/>
    <p:sldId id="264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C8C6"/>
    <a:srgbClr val="5E67AF"/>
    <a:srgbClr val="F8C4D3"/>
    <a:srgbClr val="CD4D9C"/>
    <a:srgbClr val="EA9A21"/>
    <a:srgbClr val="FAE22E"/>
    <a:srgbClr val="F05153"/>
    <a:srgbClr val="B2E0E3"/>
    <a:srgbClr val="FFE030"/>
    <a:srgbClr val="CD4D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52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5218032"/>
            <a:ext cx="11460480" cy="78638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0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5972629"/>
            <a:ext cx="11460480" cy="48037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6C9C7-A264-237A-7F3C-46E6A7A9646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67B50E4-2343-4B20-80BE-1605C97DFB16}" type="datetime1">
              <a:rPr lang="en-US" smtClean="0"/>
              <a:t>7/15/2025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B8C48-05E9-5280-3F6A-22F8BCBB47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C820F-C031-6832-5CA0-B972903E0D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993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DE44A-7CD8-4860-9BDC-2BE4C911F6D0}" type="datetime1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238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8896" y="1129554"/>
            <a:ext cx="4361688" cy="347523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8897" y="4731335"/>
            <a:ext cx="4206240" cy="118458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58495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68895" y="6453002"/>
            <a:ext cx="170762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38EAEAF-D16E-446F-97F9-D23FB245CB45}" type="datetime1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425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411480"/>
            <a:ext cx="4654296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2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4873752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96128" y="0"/>
            <a:ext cx="6595872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37160" y="6453002"/>
            <a:ext cx="1951777" cy="365125"/>
          </a:xfrm>
        </p:spPr>
        <p:txBody>
          <a:bodyPr/>
          <a:lstStyle/>
          <a:p>
            <a:fld id="{782E7A21-5BA8-4C4C-9705-3A1EA342AD8A}" type="datetime1">
              <a:rPr lang="en-US" smtClean="0"/>
              <a:t>7/15/2025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088937" y="6453002"/>
            <a:ext cx="2805405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844578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573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548642"/>
            <a:ext cx="7478991" cy="363579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0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73553"/>
            <a:ext cx="6655522" cy="154533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2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73BE-5F1F-40EF-8F67-E3F24D65884D}" type="datetime1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40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8008" y="854239"/>
            <a:ext cx="7876287" cy="359262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72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368" y="4617138"/>
            <a:ext cx="7375466" cy="101498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8EF1-668D-4AD0-8652-1F3B3622EDC2}" type="datetime1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583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1200" y="1318302"/>
            <a:ext cx="8229600" cy="2621154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4039647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5609F-9B5B-4E29-8DB1-457A85E01A27}" type="datetime1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09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" y="1801368"/>
            <a:ext cx="7772400" cy="4572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74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DE37-B9D6-425C-B79B-6C6DFFBD0DA2}" type="datetime1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5342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64108"/>
            <a:ext cx="8467558" cy="155448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333860"/>
            <a:ext cx="8467558" cy="3689909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400"/>
            </a:lvl1pPr>
            <a:lvl2pPr marL="685800" indent="-457200">
              <a:buFont typeface="+mj-lt"/>
              <a:buAutoNum type="arabicPeriod"/>
              <a:defRPr sz="2000"/>
            </a:lvl2pPr>
            <a:lvl3pPr marL="800100" indent="-342900">
              <a:buFont typeface="+mj-lt"/>
              <a:buAutoNum type="arabicPeriod"/>
              <a:defRPr sz="1800"/>
            </a:lvl3pPr>
            <a:lvl4pPr marL="1028700" indent="-342900">
              <a:buFont typeface="+mj-lt"/>
              <a:buAutoNum type="arabicPeriod"/>
              <a:defRPr sz="16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5B0EE-4023-4E3C-8875-10AA631453CF}" type="datetime1">
              <a:rPr lang="en-US" smtClean="0"/>
              <a:t>7/15/2025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417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0" y="1161288"/>
            <a:ext cx="4663440" cy="155448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AC20259-235D-F9C3-3788-C1457976F5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609904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0" y="2825496"/>
            <a:ext cx="4663440" cy="3337560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7999" y="6453002"/>
            <a:ext cx="1996689" cy="365125"/>
          </a:xfrm>
        </p:spPr>
        <p:txBody>
          <a:bodyPr/>
          <a:lstStyle/>
          <a:p>
            <a:fld id="{CE6CA204-B091-40ED-8158-331EE628B522}" type="datetime1">
              <a:rPr lang="en-US" smtClean="0"/>
              <a:t>7/15/2025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52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385975"/>
            <a:ext cx="4325112" cy="2454796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386584"/>
            <a:ext cx="4325112" cy="2459736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2F09-9D88-4105-92F6-7298804EAA90}" type="datetime1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0704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258568"/>
            <a:ext cx="3813048" cy="355701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2254250"/>
            <a:ext cx="4956175" cy="3556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4F96-061D-4D71-97A2-2371A43FDE7C}" type="datetime1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8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1537853"/>
            <a:ext cx="4145582" cy="46388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1538288"/>
            <a:ext cx="5681662" cy="48180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FE133-02A7-439F-9131-2680F754099D}" type="datetime1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635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7" y="877456"/>
            <a:ext cx="4142232" cy="4940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22913" y="877456"/>
            <a:ext cx="6159500" cy="53908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BF7DD-C7D0-4333-B18D-CCAF5427F9DD}" type="datetime1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21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3" y="548639"/>
            <a:ext cx="3494314" cy="57196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04268" y="549274"/>
            <a:ext cx="7315200" cy="58064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15979-091A-4302-A385-56FC1CE52E32}" type="datetime1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598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8937" y="548640"/>
            <a:ext cx="6093225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38937" y="1828800"/>
            <a:ext cx="6071616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538937" y="6453002"/>
            <a:ext cx="3337584" cy="365125"/>
          </a:xfrm>
        </p:spPr>
        <p:txBody>
          <a:bodyPr/>
          <a:lstStyle/>
          <a:p>
            <a:fld id="{7836D543-476D-434F-B209-1A114B2E3F04}" type="datetime1">
              <a:rPr lang="en-US" smtClean="0"/>
              <a:t>7/15/2025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7046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6135624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4" y="1828800"/>
            <a:ext cx="6135624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3DD0F20-7689-42E6-8664-6AA00B79F132}" type="datetime1">
              <a:rPr lang="en-US" smtClean="0"/>
              <a:t>7/15/2025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950591" y="6453002"/>
            <a:ext cx="2805405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706232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3592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5736" y="320040"/>
            <a:ext cx="685800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02336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45736" y="1380744"/>
            <a:ext cx="685800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745736" y="6453002"/>
            <a:ext cx="3494314" cy="365125"/>
          </a:xfrm>
        </p:spPr>
        <p:txBody>
          <a:bodyPr/>
          <a:lstStyle/>
          <a:p>
            <a:fld id="{30F2F577-5BDA-4749-9F3F-0D340DC0D6A8}" type="datetime1">
              <a:rPr lang="en-US" smtClean="0"/>
              <a:t>7/15/2025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150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320040"/>
            <a:ext cx="685800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380744"/>
            <a:ext cx="685800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C9378AD-A6D7-4162-BB5C-47C49B2E145B}" type="datetime1">
              <a:rPr lang="en-US" smtClean="0"/>
              <a:t>7/15/2025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285799" y="6453002"/>
            <a:ext cx="2805405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6412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808" y="584339"/>
            <a:ext cx="4361688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61150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53745" y="2212975"/>
            <a:ext cx="4362450" cy="40957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3745" y="6453002"/>
            <a:ext cx="1622776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67B65D3-547A-48A8-9F1F-13ED0B55ACC6}" type="datetime1">
              <a:rPr lang="en-US" smtClean="0"/>
              <a:t>7/15/2025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4620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3413"/>
            <a:ext cx="4361688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2212975"/>
            <a:ext cx="4360863" cy="40957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/>
          <a:p>
            <a:fld id="{76A7CFE7-E645-4439-AA6B-DA8CF856D63E}" type="datetime1">
              <a:rPr lang="en-US" smtClean="0"/>
              <a:t>7/15/2025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0278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553" y="320040"/>
            <a:ext cx="4522936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649224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04888" y="1380744"/>
            <a:ext cx="4512601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04491" y="6453002"/>
            <a:ext cx="177202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8B2C0DB-994F-48B0-91F4-5F06C3B86E32}" type="datetime1">
              <a:rPr lang="en-US" smtClean="0"/>
              <a:t>7/15/2025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9152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20040"/>
            <a:ext cx="4572000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4" y="1380744"/>
            <a:ext cx="457200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/>
          <a:p>
            <a:fld id="{D3F6A089-BE3E-4BB0-98EE-FDF712FF3613}" type="datetime1">
              <a:rPr lang="en-US" smtClean="0"/>
              <a:t>7/15/2025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0737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2663" y="583413"/>
            <a:ext cx="3401568" cy="152704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584144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12790" y="2212975"/>
            <a:ext cx="3401568" cy="40957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212663" y="6453002"/>
            <a:ext cx="922372" cy="365125"/>
          </a:xfrm>
        </p:spPr>
        <p:txBody>
          <a:bodyPr/>
          <a:lstStyle/>
          <a:p>
            <a:fld id="{AC101298-AE91-4071-9C72-5A98117ABE14}" type="datetime1">
              <a:rPr lang="en-US" smtClean="0"/>
              <a:t>7/15/2025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135035" y="6453002"/>
            <a:ext cx="2546891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0935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3413"/>
            <a:ext cx="3401568" cy="152704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2212975"/>
            <a:ext cx="3401568" cy="40957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1067625" cy="365125"/>
          </a:xfrm>
        </p:spPr>
        <p:txBody>
          <a:bodyPr/>
          <a:lstStyle/>
          <a:p>
            <a:fld id="{EABE4333-790C-44CD-B503-F52418ED809A}" type="datetime1">
              <a:rPr lang="en-US" smtClean="0"/>
              <a:t>7/15/2025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1780" y="0"/>
            <a:ext cx="743021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04785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60426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8757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102" y="1078992"/>
            <a:ext cx="3273552" cy="1942773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78136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44096" y="3099816"/>
            <a:ext cx="3273552" cy="2953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43102" y="6453002"/>
            <a:ext cx="100365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2397CCD-8E49-4379-8DCB-9F17CAEDFC10}" type="datetime1">
              <a:rPr lang="en-US" smtClean="0"/>
              <a:t>7/15/2025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346761" y="6453002"/>
            <a:ext cx="2335165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6589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146F6-C62B-441B-BAD2-D550454B4D53}" type="datetime1">
              <a:rPr lang="en-US" smtClean="0"/>
              <a:t>7/15/2025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49240" y="5012267"/>
            <a:ext cx="6400800" cy="139033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5372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3A68-D563-4FD5-B11F-54F8D5F1E37F}" type="datetime1">
              <a:rPr lang="en-US" smtClean="0"/>
              <a:t>7/15/2025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5232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3079730"/>
            <a:ext cx="12192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59778"/>
            <a:ext cx="3494314" cy="365125"/>
          </a:xfrm>
        </p:spPr>
        <p:txBody>
          <a:bodyPr/>
          <a:lstStyle/>
          <a:p>
            <a:fld id="{3148FABB-02FF-476F-AB37-BDD0E354E780}" type="datetime1">
              <a:rPr lang="en-US" smtClean="0"/>
              <a:t>7/15/2025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59778"/>
            <a:ext cx="2805405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59778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5222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603504"/>
            <a:ext cx="10972802" cy="970463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2645" y="1828800"/>
            <a:ext cx="6172200" cy="4425696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27395" y="1828800"/>
            <a:ext cx="4251960" cy="44288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28D3-736A-4038-886C-8BF662AA2745}" type="datetime1">
              <a:rPr lang="en-US" smtClean="0"/>
              <a:t>7/15/2025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133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2648" y="2290890"/>
            <a:ext cx="4672584" cy="404164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1DDEB-9B85-4E99-8A3D-ABE66C6280C3}" type="datetime1">
              <a:rPr lang="en-US" smtClean="0"/>
              <a:t>7/15/2025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7718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550217"/>
            <a:ext cx="3657603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1" y="2295144"/>
            <a:ext cx="3490176" cy="404164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16500" y="549275"/>
            <a:ext cx="6561138" cy="57594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65DCA-443F-4667-9ED1-418507CE45A8}" type="datetime1">
              <a:rPr lang="en-US" smtClean="0"/>
              <a:t>7/15/2025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7063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4718304"/>
            <a:ext cx="5897880" cy="13533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2800" b="0" dirty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9496" y="603503"/>
            <a:ext cx="10826496" cy="43342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23200" b="1" dirty="0">
                <a:solidFill>
                  <a:schemeClr val="accent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557D-4816-44D0-B6EE-6CAC6E30B54D}" type="datetime1">
              <a:rPr lang="en-US" smtClean="0"/>
              <a:t>7/15/2025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0450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0" y="4809744"/>
            <a:ext cx="7525512" cy="1545336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800" b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640079"/>
            <a:ext cx="10543032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3200" b="1">
                <a:solidFill>
                  <a:schemeClr val="accent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F872E-5ED2-46B0-83A4-0C1AF0E0D91C}" type="datetime1">
              <a:rPr lang="en-US" smtClean="0"/>
              <a:t>7/15/2025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9947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4B1ECB8-9E10-D2F3-E361-7D268551E2E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0" y="4809744"/>
            <a:ext cx="7525512" cy="1545336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8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640079"/>
            <a:ext cx="10543032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3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18575-0C6E-47B4-936E-32183810D7BF}" type="datetime1">
              <a:rPr lang="en-US" smtClean="0"/>
              <a:t>7/15/2025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1169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29FB5-1C86-423F-AEAA-2683840666C3}" type="datetime1">
              <a:rPr lang="en-US" smtClean="0"/>
              <a:t>7/15/2025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53558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CCB4E-88AF-46AC-B7C5-30308F179659}" type="datetime1">
              <a:rPr lang="en-US" smtClean="0"/>
              <a:t>7/15/2025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1929384"/>
            <a:ext cx="8266176" cy="4142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59923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915B6-CC2A-4462-A7E5-B3080DF8F97D}" type="datetime1">
              <a:rPr lang="en-US" smtClean="0"/>
              <a:t>7/15/2025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8266176" cy="5605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83489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7008" y="5431536"/>
            <a:ext cx="9021471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20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188720"/>
            <a:ext cx="9198864" cy="365760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188F7-A494-4EEB-A53D-2B97B1D4CD3C}" type="datetime1">
              <a:rPr lang="en-US" smtClean="0"/>
              <a:t>7/15/2025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4971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6DECC02-1725-49EE-C93B-A4C2C4049458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7009" y="5349240"/>
            <a:ext cx="9043416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2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344168"/>
            <a:ext cx="9198864" cy="329184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06BC0-1562-42E5-89A2-925CA193C8A6}" type="datetime1">
              <a:rPr lang="en-US" smtClean="0"/>
              <a:t>7/15/2025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6892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041" y="5669280"/>
            <a:ext cx="8805672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20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1097280"/>
            <a:ext cx="8961120" cy="347472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20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376A-778D-45CF-8340-DB03B2DA6A3E}" type="datetime1">
              <a:rPr lang="en-US" smtClean="0"/>
              <a:t>7/15/2025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15745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DC103C-4E45-07FA-2734-5BAE2624DC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775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88F1ED9-CE64-0191-F909-FDC002A74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DFF5A-622E-43FE-9EE9-BAAB78AB2046}" type="datetime1">
              <a:rPr lang="en-US" smtClean="0"/>
              <a:t>7/15/2025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47716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86E5640-DE07-46FE-2EFB-FCD8C5238D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2387600"/>
            <a:ext cx="5157788" cy="3763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0D5795C-6228-AA6F-1CF7-AD7010686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200" y="2387600"/>
            <a:ext cx="5183188" cy="3763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5C09E-FF30-4AA0-A227-171955622259}" type="datetime1">
              <a:rPr lang="en-US" smtClean="0"/>
              <a:t>7/15/2025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386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279FF-407B-4B41-9E69-DE66ED04A328}" type="datetime1">
              <a:rPr lang="en-US" smtClean="0"/>
              <a:t>7/15/2025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767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E812-757D-4139-AF81-227C72D4B544}" type="datetime1">
              <a:rPr lang="en-US" smtClean="0"/>
              <a:t>7/15/2025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0255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311121"/>
            <a:ext cx="3595634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5"/>
            <a:ext cx="6440258" cy="5755109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6A7E1-C424-43A5-938A-12DEC0A1D59D}" type="datetime1">
              <a:rPr lang="en-US" smtClean="0"/>
              <a:t>7/15/2025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0850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063319" y="557784"/>
            <a:ext cx="6519080" cy="577900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C4FC2-B89B-4919-A96B-662A3584681C}" type="datetime1">
              <a:rPr lang="en-US" smtClean="0"/>
              <a:t>7/15/2025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572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6" y="1847088"/>
            <a:ext cx="10888473" cy="1133856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594099"/>
            <a:ext cx="10890374" cy="2743200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4BE51-D660-433D-AABA-154BE028E64E}" type="datetime1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4823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627318"/>
            <a:ext cx="8430767" cy="184202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3622674"/>
            <a:ext cx="8430639" cy="127961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228600" indent="0">
              <a:buNone/>
              <a:defRPr sz="2000"/>
            </a:lvl2pPr>
            <a:lvl3pPr marL="457200" indent="0">
              <a:buNone/>
              <a:defRPr sz="1800"/>
            </a:lvl3pPr>
            <a:lvl4pPr marL="685800" indent="0">
              <a:buNone/>
              <a:defRPr sz="16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1F76E-6064-4431-B5C4-29A511725BCF}" type="datetime1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015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5EE9E671-1C83-40F7-9D33-FE8AAC7F721F}" type="datetime1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356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  <p:sldLayoutId id="2147483721" r:id="rId23"/>
    <p:sldLayoutId id="2147483722" r:id="rId24"/>
    <p:sldLayoutId id="2147483723" r:id="rId25"/>
    <p:sldLayoutId id="2147483724" r:id="rId26"/>
    <p:sldLayoutId id="2147483725" r:id="rId27"/>
    <p:sldLayoutId id="2147483726" r:id="rId28"/>
    <p:sldLayoutId id="2147483727" r:id="rId29"/>
    <p:sldLayoutId id="2147483728" r:id="rId30"/>
    <p:sldLayoutId id="2147483729" r:id="rId31"/>
    <p:sldLayoutId id="2147483730" r:id="rId32"/>
    <p:sldLayoutId id="2147483731" r:id="rId33"/>
    <p:sldLayoutId id="2147483732" r:id="rId34"/>
    <p:sldLayoutId id="2147483733" r:id="rId35"/>
    <p:sldLayoutId id="2147483734" r:id="rId36"/>
    <p:sldLayoutId id="2147483735" r:id="rId37"/>
    <p:sldLayoutId id="2147483736" r:id="rId38"/>
    <p:sldLayoutId id="2147483737" r:id="rId39"/>
    <p:sldLayoutId id="2147483738" r:id="rId40"/>
    <p:sldLayoutId id="2147483739" r:id="rId41"/>
    <p:sldLayoutId id="2147483740" r:id="rId42"/>
    <p:sldLayoutId id="2147483741" r:id="rId43"/>
    <p:sldLayoutId id="2147483742" r:id="rId44"/>
    <p:sldLayoutId id="2147483743" r:id="rId45"/>
    <p:sldLayoutId id="2147483744" r:id="rId46"/>
    <p:sldLayoutId id="2147483745" r:id="rId47"/>
    <p:sldLayoutId id="2147483746" r:id="rId48"/>
    <p:sldLayoutId id="2147483747" r:id="rId4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E47FCC6-F0AD-2627-D76F-88C4107C17DC}"/>
              </a:ext>
            </a:extLst>
          </p:cNvPr>
          <p:cNvSpPr txBox="1"/>
          <p:nvPr/>
        </p:nvSpPr>
        <p:spPr>
          <a:xfrm>
            <a:off x="0" y="5712808"/>
            <a:ext cx="12172793" cy="101993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Year 1: 7 Continents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National Curriculum: Locational Knowledge: name and locate the 7 continents</a:t>
            </a:r>
            <a:endParaRPr lang="en-US" sz="4000" b="1" kern="1200" dirty="0">
              <a:solidFill>
                <a:schemeClr val="accent6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A cartoon earth and a book&#10;&#10;AI-generated content may be incorrect.">
            <a:extLst>
              <a:ext uri="{FF2B5EF4-FFF2-40B4-BE49-F238E27FC236}">
                <a16:creationId xmlns:a16="http://schemas.microsoft.com/office/drawing/2014/main" id="{59798669-F55B-F939-B21C-182EF215A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097" y="125261"/>
            <a:ext cx="8523805" cy="49864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04785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artoon of a planet&#10;&#10;AI-generated content may be incorrect.">
            <a:extLst>
              <a:ext uri="{FF2B5EF4-FFF2-40B4-BE49-F238E27FC236}">
                <a16:creationId xmlns:a16="http://schemas.microsoft.com/office/drawing/2014/main" id="{0D635D17-E47D-6A72-9A82-B1924974D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917" y="625785"/>
            <a:ext cx="2667000" cy="2667000"/>
          </a:xfrm>
          <a:prstGeom prst="rect">
            <a:avLst/>
          </a:prstGeom>
        </p:spPr>
      </p:pic>
      <p:pic>
        <p:nvPicPr>
          <p:cNvPr id="7" name="Picture 6" descr="A cartoon of a planet&#10;&#10;AI-generated content may be incorrect.">
            <a:extLst>
              <a:ext uri="{FF2B5EF4-FFF2-40B4-BE49-F238E27FC236}">
                <a16:creationId xmlns:a16="http://schemas.microsoft.com/office/drawing/2014/main" id="{D2A98790-FA69-F592-50D2-7A320A14B9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159" y="-221656"/>
            <a:ext cx="2186802" cy="2186802"/>
          </a:xfrm>
          <a:prstGeom prst="rect">
            <a:avLst/>
          </a:prstGeom>
        </p:spPr>
      </p:pic>
      <p:pic>
        <p:nvPicPr>
          <p:cNvPr id="8" name="Picture 7" descr="A cartoon of a planet earth&#10;&#10;AI-generated content may be incorrect.">
            <a:extLst>
              <a:ext uri="{FF2B5EF4-FFF2-40B4-BE49-F238E27FC236}">
                <a16:creationId xmlns:a16="http://schemas.microsoft.com/office/drawing/2014/main" id="{C7FBEC00-B16F-88E0-CE49-25DEDECA1A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917" y="2708995"/>
            <a:ext cx="2355782" cy="2355782"/>
          </a:xfrm>
          <a:prstGeom prst="rect">
            <a:avLst/>
          </a:prstGeom>
        </p:spPr>
      </p:pic>
      <p:pic>
        <p:nvPicPr>
          <p:cNvPr id="9" name="Picture 8" descr="A cartoon of a planet&#10;&#10;AI-generated content may be incorrect.">
            <a:extLst>
              <a:ext uri="{FF2B5EF4-FFF2-40B4-BE49-F238E27FC236}">
                <a16:creationId xmlns:a16="http://schemas.microsoft.com/office/drawing/2014/main" id="{286190BE-B5A2-7167-9B22-89A5D68DE7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916" y="4818496"/>
            <a:ext cx="2355782" cy="2355782"/>
          </a:xfrm>
          <a:prstGeom prst="rect">
            <a:avLst/>
          </a:prstGeom>
        </p:spPr>
      </p:pic>
      <p:pic>
        <p:nvPicPr>
          <p:cNvPr id="10" name="Picture 9" descr="A cartoon of a planet&#10;&#10;AI-generated content may be incorrect.">
            <a:extLst>
              <a:ext uri="{FF2B5EF4-FFF2-40B4-BE49-F238E27FC236}">
                <a16:creationId xmlns:a16="http://schemas.microsoft.com/office/drawing/2014/main" id="{D8FB306D-BBBF-A826-9F26-8036D89C50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082" y="1567431"/>
            <a:ext cx="2088879" cy="2088879"/>
          </a:xfrm>
          <a:prstGeom prst="rect">
            <a:avLst/>
          </a:prstGeom>
        </p:spPr>
      </p:pic>
      <p:pic>
        <p:nvPicPr>
          <p:cNvPr id="11" name="Picture 10" descr="A cartoon of a planet&#10;&#10;AI-generated content may be incorrect.">
            <a:extLst>
              <a:ext uri="{FF2B5EF4-FFF2-40B4-BE49-F238E27FC236}">
                <a16:creationId xmlns:a16="http://schemas.microsoft.com/office/drawing/2014/main" id="{6387F819-3627-3612-81BF-053182DEA0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037" y="4955089"/>
            <a:ext cx="2088879" cy="2088879"/>
          </a:xfrm>
          <a:prstGeom prst="rect">
            <a:avLst/>
          </a:prstGeom>
        </p:spPr>
      </p:pic>
      <p:pic>
        <p:nvPicPr>
          <p:cNvPr id="12" name="Picture 11" descr="A cartoon of a planet with sunglasses&#10;&#10;AI-generated content may be incorrect.">
            <a:extLst>
              <a:ext uri="{FF2B5EF4-FFF2-40B4-BE49-F238E27FC236}">
                <a16:creationId xmlns:a16="http://schemas.microsoft.com/office/drawing/2014/main" id="{09F3740E-EA28-92F5-A861-A427C53C03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081" y="3295822"/>
            <a:ext cx="2088879" cy="20888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1E57054-F4DE-A2C4-5901-9E1989E588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51095" y="871745"/>
            <a:ext cx="8732958" cy="59635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154936-C2E3-C49B-E703-F92F57C2D8A4}"/>
              </a:ext>
            </a:extLst>
          </p:cNvPr>
          <p:cNvSpPr txBox="1"/>
          <p:nvPr/>
        </p:nvSpPr>
        <p:spPr>
          <a:xfrm>
            <a:off x="90188" y="85361"/>
            <a:ext cx="9963971" cy="78638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Ask George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What do you know? What questions do you have?</a:t>
            </a:r>
          </a:p>
        </p:txBody>
      </p:sp>
    </p:spTree>
    <p:extLst>
      <p:ext uri="{BB962C8B-B14F-4D97-AF65-F5344CB8AC3E}">
        <p14:creationId xmlns:p14="http://schemas.microsoft.com/office/powerpoint/2010/main" val="2603450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FC86E16-32DF-A04C-9514-B840457DE5EA}"/>
              </a:ext>
            </a:extLst>
          </p:cNvPr>
          <p:cNvSpPr txBox="1"/>
          <p:nvPr/>
        </p:nvSpPr>
        <p:spPr>
          <a:xfrm>
            <a:off x="90188" y="0"/>
            <a:ext cx="11460480" cy="786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rgbClr val="5E67AF"/>
                </a:solidFill>
                <a:latin typeface="+mj-lt"/>
                <a:ea typeface="+mj-ea"/>
                <a:cs typeface="+mj-cs"/>
              </a:rPr>
              <a:t>Europe</a:t>
            </a:r>
          </a:p>
        </p:txBody>
      </p:sp>
      <p:pic>
        <p:nvPicPr>
          <p:cNvPr id="10" name="Picture 9" descr="A cartoon of a planet&#10;&#10;AI-generated content may be incorrect.">
            <a:extLst>
              <a:ext uri="{FF2B5EF4-FFF2-40B4-BE49-F238E27FC236}">
                <a16:creationId xmlns:a16="http://schemas.microsoft.com/office/drawing/2014/main" id="{AE61414A-89F4-2046-93C5-1268A71F2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125" y="2403468"/>
            <a:ext cx="5240740" cy="524074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4C302AD-92F0-7B85-6FE5-82540FCD465B}"/>
              </a:ext>
            </a:extLst>
          </p:cNvPr>
          <p:cNvSpPr txBox="1"/>
          <p:nvPr/>
        </p:nvSpPr>
        <p:spPr>
          <a:xfrm>
            <a:off x="86432" y="797161"/>
            <a:ext cx="4130724" cy="9741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+mj-lt"/>
                <a:ea typeface="+mj-ea"/>
                <a:cs typeface="+mj-cs"/>
              </a:rPr>
              <a:t>Countries: </a:t>
            </a:r>
            <a:r>
              <a:rPr lang="en-US" sz="3200" dirty="0">
                <a:solidFill>
                  <a:srgbClr val="5E67AF"/>
                </a:solidFill>
                <a:latin typeface="+mj-lt"/>
                <a:ea typeface="+mj-ea"/>
                <a:cs typeface="+mj-cs"/>
              </a:rPr>
              <a:t>UK, France, Italy, Germany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1EF0D5D-4DE4-186B-D9A1-23E00355FB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419" t="4503" r="33026" b="48865"/>
          <a:stretch>
            <a:fillRect/>
          </a:stretch>
        </p:blipFill>
        <p:spPr>
          <a:xfrm>
            <a:off x="7548224" y="209214"/>
            <a:ext cx="4449953" cy="533627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9AAC70-A9BE-BAA5-75C8-47D4C5CAEF53}"/>
              </a:ext>
            </a:extLst>
          </p:cNvPr>
          <p:cNvSpPr txBox="1"/>
          <p:nvPr/>
        </p:nvSpPr>
        <p:spPr>
          <a:xfrm>
            <a:off x="86432" y="1947992"/>
            <a:ext cx="4007894" cy="9741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+mj-lt"/>
                <a:ea typeface="+mj-ea"/>
                <a:cs typeface="+mj-cs"/>
              </a:rPr>
              <a:t>Cities: </a:t>
            </a:r>
            <a:r>
              <a:rPr lang="en-US" sz="3200" dirty="0">
                <a:solidFill>
                  <a:srgbClr val="5E67AF"/>
                </a:solidFill>
                <a:latin typeface="+mj-lt"/>
                <a:ea typeface="+mj-ea"/>
                <a:cs typeface="+mj-cs"/>
              </a:rPr>
              <a:t>London, Paris, Rome, Berlin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959FCE-9020-F8E5-903D-DF3778E89CD3}"/>
              </a:ext>
            </a:extLst>
          </p:cNvPr>
          <p:cNvSpPr txBox="1"/>
          <p:nvPr/>
        </p:nvSpPr>
        <p:spPr>
          <a:xfrm>
            <a:off x="86432" y="2414245"/>
            <a:ext cx="6715346" cy="9741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200" dirty="0">
              <a:solidFill>
                <a:srgbClr val="5E67A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9C669D-0A41-6922-F72D-20E0D5C70343}"/>
              </a:ext>
            </a:extLst>
          </p:cNvPr>
          <p:cNvSpPr txBox="1"/>
          <p:nvPr/>
        </p:nvSpPr>
        <p:spPr>
          <a:xfrm>
            <a:off x="3941907" y="1683417"/>
            <a:ext cx="3565972" cy="61559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+mj-lt"/>
                <a:ea typeface="+mj-ea"/>
                <a:cs typeface="+mj-cs"/>
              </a:rPr>
              <a:t>Hot or cold: </a:t>
            </a:r>
            <a:r>
              <a:rPr lang="en-US" sz="3200" dirty="0">
                <a:solidFill>
                  <a:srgbClr val="5E67AF"/>
                </a:solidFill>
                <a:latin typeface="+mj-lt"/>
                <a:ea typeface="+mj-ea"/>
                <a:cs typeface="+mj-cs"/>
              </a:rPr>
              <a:t>A mix</a:t>
            </a:r>
            <a:r>
              <a:rPr lang="en-US" sz="3200" b="1" dirty="0">
                <a:solidFill>
                  <a:srgbClr val="5E67AF"/>
                </a:solidFill>
                <a:latin typeface="+mj-lt"/>
                <a:ea typeface="+mj-ea"/>
                <a:cs typeface="+mj-cs"/>
              </a:rPr>
              <a:t>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DEC59B-4CE9-0570-6124-037EDC365251}"/>
              </a:ext>
            </a:extLst>
          </p:cNvPr>
          <p:cNvSpPr txBox="1"/>
          <p:nvPr/>
        </p:nvSpPr>
        <p:spPr>
          <a:xfrm>
            <a:off x="4532461" y="3469580"/>
            <a:ext cx="2384865" cy="16834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Dreaming Outloud Pro" panose="020F0502020204030204" pitchFamily="66" charset="0"/>
                <a:ea typeface="+mj-ea"/>
                <a:cs typeface="Dreaming Outloud Pro" panose="020F0502020204030204" pitchFamily="66" charset="0"/>
              </a:rPr>
              <a:t>George’s Explorer Fact: </a:t>
            </a:r>
            <a:r>
              <a:rPr lang="en-US" sz="3200" dirty="0">
                <a:latin typeface="Dreaming Outloud Pro" panose="020F0502020204030204" pitchFamily="66" charset="0"/>
                <a:ea typeface="+mj-ea"/>
                <a:cs typeface="Dreaming Outloud Pro" panose="020F0502020204030204" pitchFamily="66" charset="0"/>
              </a:rPr>
              <a:t>There are 44 countries in Europe!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32AE2A-9EDC-5DA6-7FA2-D8336A63C933}"/>
              </a:ext>
            </a:extLst>
          </p:cNvPr>
          <p:cNvSpPr txBox="1"/>
          <p:nvPr/>
        </p:nvSpPr>
        <p:spPr>
          <a:xfrm>
            <a:off x="7325776" y="6071616"/>
            <a:ext cx="5489471" cy="786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Learn with George</a:t>
            </a:r>
            <a:endParaRPr lang="en-US" sz="4000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38441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planet&#10;&#10;AI-generated content may be incorrect.">
            <a:extLst>
              <a:ext uri="{FF2B5EF4-FFF2-40B4-BE49-F238E27FC236}">
                <a16:creationId xmlns:a16="http://schemas.microsoft.com/office/drawing/2014/main" id="{046EC39D-3F01-122B-D8AA-0C7DE974B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428" y="62088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1BBB52-1759-A0D7-0FC1-21250639C2E4}"/>
              </a:ext>
            </a:extLst>
          </p:cNvPr>
          <p:cNvSpPr txBox="1"/>
          <p:nvPr/>
        </p:nvSpPr>
        <p:spPr>
          <a:xfrm>
            <a:off x="90188" y="0"/>
            <a:ext cx="11460480" cy="786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rgbClr val="EF5253"/>
                </a:solidFill>
                <a:latin typeface="+mj-lt"/>
                <a:ea typeface="+mj-ea"/>
                <a:cs typeface="+mj-cs"/>
              </a:rPr>
              <a:t>Asia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ED092D-0467-7907-B9F3-E1E3DE3E2CFD}"/>
              </a:ext>
            </a:extLst>
          </p:cNvPr>
          <p:cNvSpPr txBox="1"/>
          <p:nvPr/>
        </p:nvSpPr>
        <p:spPr>
          <a:xfrm>
            <a:off x="90188" y="620880"/>
            <a:ext cx="6121108" cy="10697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+mj-lt"/>
                <a:ea typeface="+mj-ea"/>
                <a:cs typeface="+mj-cs"/>
              </a:rPr>
              <a:t>Countries: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dirty="0">
                <a:solidFill>
                  <a:srgbClr val="EF5253"/>
                </a:solidFill>
                <a:latin typeface="+mj-lt"/>
                <a:ea typeface="+mj-ea"/>
                <a:cs typeface="+mj-cs"/>
              </a:rPr>
              <a:t>China, India, Bangladesh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A17E95-E1D2-DA96-D41A-DBD710E29F94}"/>
              </a:ext>
            </a:extLst>
          </p:cNvPr>
          <p:cNvSpPr txBox="1"/>
          <p:nvPr/>
        </p:nvSpPr>
        <p:spPr>
          <a:xfrm>
            <a:off x="90188" y="1673858"/>
            <a:ext cx="5730240" cy="10697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+mj-lt"/>
                <a:ea typeface="+mj-ea"/>
                <a:cs typeface="+mj-cs"/>
              </a:rPr>
              <a:t>Cities: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dirty="0">
                <a:solidFill>
                  <a:srgbClr val="EF5253"/>
                </a:solidFill>
                <a:latin typeface="+mj-lt"/>
                <a:ea typeface="+mj-ea"/>
                <a:cs typeface="+mj-cs"/>
              </a:rPr>
              <a:t>Beijing, Tokyo, Mumbai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6E5902-7BD9-884F-9F56-1CD527E6B4C9}"/>
              </a:ext>
            </a:extLst>
          </p:cNvPr>
          <p:cNvSpPr txBox="1"/>
          <p:nvPr/>
        </p:nvSpPr>
        <p:spPr>
          <a:xfrm>
            <a:off x="90188" y="2743570"/>
            <a:ext cx="3098042" cy="58068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+mj-lt"/>
                <a:ea typeface="+mj-ea"/>
                <a:cs typeface="+mj-cs"/>
              </a:rPr>
              <a:t>Hot or cold: </a:t>
            </a:r>
            <a:r>
              <a:rPr lang="en-US" sz="3200" dirty="0">
                <a:solidFill>
                  <a:srgbClr val="EF5253"/>
                </a:solidFill>
                <a:latin typeface="+mj-lt"/>
                <a:ea typeface="+mj-ea"/>
                <a:cs typeface="+mj-cs"/>
              </a:rPr>
              <a:t>hot!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4653B7-358E-7269-74E4-0A03BEE1D45D}"/>
              </a:ext>
            </a:extLst>
          </p:cNvPr>
          <p:cNvSpPr txBox="1"/>
          <p:nvPr/>
        </p:nvSpPr>
        <p:spPr>
          <a:xfrm>
            <a:off x="7339423" y="26430"/>
            <a:ext cx="5489471" cy="786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Learn with George</a:t>
            </a:r>
            <a:endParaRPr lang="en-US" sz="4000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0A6EE43-43E4-4751-C094-93292F541F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4174" y="3429000"/>
            <a:ext cx="3480469" cy="325971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3EE8A79-EE61-6759-F7B7-7782D0A3950F}"/>
              </a:ext>
            </a:extLst>
          </p:cNvPr>
          <p:cNvSpPr txBox="1"/>
          <p:nvPr/>
        </p:nvSpPr>
        <p:spPr>
          <a:xfrm rot="21231322">
            <a:off x="7667015" y="4653763"/>
            <a:ext cx="3438511" cy="16834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b">
            <a:normAutofit fontScale="85000" lnSpcReduction="20000"/>
          </a:bodyPr>
          <a:lstStyle/>
          <a:p>
            <a:pPr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Dreaming Outloud Pro" panose="020F0502020204030204" pitchFamily="66" charset="0"/>
                <a:ea typeface="+mj-ea"/>
                <a:cs typeface="Dreaming Outloud Pro" panose="020F0502020204030204" pitchFamily="66" charset="0"/>
              </a:rPr>
              <a:t>George’s Explorer Fact: </a:t>
            </a:r>
            <a:r>
              <a:rPr lang="en-US" sz="3200" dirty="0">
                <a:latin typeface="Dreaming Outloud Pro" panose="020F0502020204030204" pitchFamily="66" charset="0"/>
                <a:ea typeface="+mj-ea"/>
                <a:cs typeface="Dreaming Outloud Pro" panose="020F0502020204030204" pitchFamily="66" charset="0"/>
              </a:rPr>
              <a:t>More than 2000 languages are spoken in Asia!</a:t>
            </a:r>
          </a:p>
        </p:txBody>
      </p:sp>
    </p:spTree>
    <p:extLst>
      <p:ext uri="{BB962C8B-B14F-4D97-AF65-F5344CB8AC3E}">
        <p14:creationId xmlns:p14="http://schemas.microsoft.com/office/powerpoint/2010/main" val="1711617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0CE314F-C7B2-A3AF-5F32-5CF28C770566}"/>
              </a:ext>
            </a:extLst>
          </p:cNvPr>
          <p:cNvSpPr txBox="1"/>
          <p:nvPr/>
        </p:nvSpPr>
        <p:spPr>
          <a:xfrm>
            <a:off x="90188" y="0"/>
            <a:ext cx="11460480" cy="786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rgbClr val="EA9A21"/>
                </a:solidFill>
                <a:latin typeface="+mj-lt"/>
                <a:ea typeface="+mj-ea"/>
                <a:cs typeface="+mj-cs"/>
              </a:rPr>
              <a:t>Africa</a:t>
            </a:r>
          </a:p>
        </p:txBody>
      </p:sp>
      <p:pic>
        <p:nvPicPr>
          <p:cNvPr id="6" name="Picture 5" descr="A cartoon of a planet with sunglasses&#10;&#10;AI-generated content may be incorrect.">
            <a:extLst>
              <a:ext uri="{FF2B5EF4-FFF2-40B4-BE49-F238E27FC236}">
                <a16:creationId xmlns:a16="http://schemas.microsoft.com/office/drawing/2014/main" id="{50B09D70-DCBB-49DA-2FBE-9B8D1F7469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709" y="157541"/>
            <a:ext cx="5262349" cy="52623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BD2197-40D6-6722-DAC6-BAF587832A40}"/>
              </a:ext>
            </a:extLst>
          </p:cNvPr>
          <p:cNvSpPr txBox="1"/>
          <p:nvPr/>
        </p:nvSpPr>
        <p:spPr>
          <a:xfrm>
            <a:off x="90188" y="765707"/>
            <a:ext cx="3782552" cy="13486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+mj-lt"/>
                <a:ea typeface="+mj-ea"/>
                <a:cs typeface="+mj-cs"/>
              </a:rPr>
              <a:t>Countries: </a:t>
            </a:r>
            <a:r>
              <a:rPr lang="en-US" sz="3200" dirty="0">
                <a:solidFill>
                  <a:srgbClr val="E99A23"/>
                </a:solidFill>
                <a:latin typeface="+mj-lt"/>
                <a:ea typeface="+mj-ea"/>
                <a:cs typeface="+mj-cs"/>
              </a:rPr>
              <a:t>Egypt, Kenya, Botswana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0B8DE9-21CD-316B-D00E-32F6A62E7818}"/>
              </a:ext>
            </a:extLst>
          </p:cNvPr>
          <p:cNvSpPr txBox="1"/>
          <p:nvPr/>
        </p:nvSpPr>
        <p:spPr>
          <a:xfrm>
            <a:off x="90188" y="2152081"/>
            <a:ext cx="3135453" cy="129394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+mj-lt"/>
                <a:ea typeface="+mj-ea"/>
                <a:cs typeface="+mj-cs"/>
              </a:rPr>
              <a:t>Cities: </a:t>
            </a:r>
            <a:r>
              <a:rPr lang="en-US" sz="3200" dirty="0">
                <a:solidFill>
                  <a:srgbClr val="E99A23"/>
                </a:solidFill>
                <a:latin typeface="+mj-lt"/>
                <a:ea typeface="+mj-ea"/>
                <a:cs typeface="+mj-cs"/>
              </a:rPr>
              <a:t>Cairo, Nairobi, Gaborone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0462D5-B5C8-E50A-370B-E5E5CF71D802}"/>
              </a:ext>
            </a:extLst>
          </p:cNvPr>
          <p:cNvSpPr txBox="1"/>
          <p:nvPr/>
        </p:nvSpPr>
        <p:spPr>
          <a:xfrm>
            <a:off x="4458914" y="738422"/>
            <a:ext cx="3515586" cy="786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+mj-lt"/>
                <a:ea typeface="+mj-ea"/>
                <a:cs typeface="+mj-cs"/>
              </a:rPr>
              <a:t>Hot or cold: </a:t>
            </a:r>
            <a:r>
              <a:rPr lang="en-US" sz="3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hot!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31A8D2-B665-C061-0C82-513DCD50EDBE}"/>
              </a:ext>
            </a:extLst>
          </p:cNvPr>
          <p:cNvSpPr txBox="1"/>
          <p:nvPr/>
        </p:nvSpPr>
        <p:spPr>
          <a:xfrm>
            <a:off x="90188" y="6071616"/>
            <a:ext cx="5489471" cy="786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Learn with George</a:t>
            </a:r>
            <a:endParaRPr lang="en-US" sz="4000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C25928-0048-EB2A-1033-5016E5CCB37D}"/>
              </a:ext>
            </a:extLst>
          </p:cNvPr>
          <p:cNvSpPr txBox="1"/>
          <p:nvPr/>
        </p:nvSpPr>
        <p:spPr>
          <a:xfrm>
            <a:off x="8816293" y="4791046"/>
            <a:ext cx="3285519" cy="19822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Dreaming Outloud Pro" panose="020F0502020204030204" pitchFamily="66" charset="0"/>
                <a:ea typeface="+mj-ea"/>
                <a:cs typeface="Dreaming Outloud Pro" panose="020F0502020204030204" pitchFamily="66" charset="0"/>
              </a:rPr>
              <a:t>George’s Explorer Fact: </a:t>
            </a:r>
            <a:r>
              <a:rPr lang="en-US" sz="3200" dirty="0">
                <a:latin typeface="Dreaming Outloud Pro" panose="020F0502020204030204" pitchFamily="66" charset="0"/>
                <a:ea typeface="+mj-ea"/>
                <a:cs typeface="Dreaming Outloud Pro" panose="020F0502020204030204" pitchFamily="66" charset="0"/>
              </a:rPr>
              <a:t>The hottest temperature record in Africa was 55 degrees Celsius in 1931!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098A90C-D4E4-578D-E4B8-3FFCC1947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2635" y="1938464"/>
            <a:ext cx="3515585" cy="384370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891862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AE3E6F-5C0C-60B0-C327-04B7F3F6CABF}"/>
              </a:ext>
            </a:extLst>
          </p:cNvPr>
          <p:cNvSpPr txBox="1"/>
          <p:nvPr/>
        </p:nvSpPr>
        <p:spPr>
          <a:xfrm>
            <a:off x="90188" y="0"/>
            <a:ext cx="11460480" cy="786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solidFill>
                  <a:srgbClr val="F8C3D2"/>
                </a:solidFill>
                <a:latin typeface="+mj-lt"/>
                <a:ea typeface="+mj-ea"/>
                <a:cs typeface="+mj-cs"/>
              </a:rPr>
              <a:t>North America</a:t>
            </a:r>
            <a:endParaRPr lang="en-US" sz="4000" b="1" kern="1200" dirty="0">
              <a:solidFill>
                <a:srgbClr val="F8C3D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A cartoon of a planet earth&#10;&#10;AI-generated content may be incorrect.">
            <a:extLst>
              <a:ext uri="{FF2B5EF4-FFF2-40B4-BE49-F238E27FC236}">
                <a16:creationId xmlns:a16="http://schemas.microsoft.com/office/drawing/2014/main" id="{CC31AC83-59DB-7A97-A484-C8BAF7459D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258" y="786384"/>
            <a:ext cx="6858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0F3BAF7-817F-B0FD-4046-0ABCF2ACDB55}"/>
              </a:ext>
            </a:extLst>
          </p:cNvPr>
          <p:cNvSpPr txBox="1"/>
          <p:nvPr/>
        </p:nvSpPr>
        <p:spPr>
          <a:xfrm>
            <a:off x="85637" y="738422"/>
            <a:ext cx="3693996" cy="104241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+mj-lt"/>
                <a:ea typeface="+mj-ea"/>
                <a:cs typeface="+mj-cs"/>
              </a:rPr>
              <a:t>Countries: </a:t>
            </a:r>
            <a:r>
              <a:rPr lang="en-US" sz="3200" dirty="0">
                <a:solidFill>
                  <a:srgbClr val="F8C3D2"/>
                </a:solidFill>
                <a:latin typeface="+mj-lt"/>
                <a:ea typeface="+mj-ea"/>
                <a:cs typeface="+mj-cs"/>
              </a:rPr>
              <a:t>USA, Canada, Greenland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D61AE3-2497-2BBF-DA00-65FBCE84E42F}"/>
              </a:ext>
            </a:extLst>
          </p:cNvPr>
          <p:cNvSpPr txBox="1"/>
          <p:nvPr/>
        </p:nvSpPr>
        <p:spPr>
          <a:xfrm>
            <a:off x="85637" y="1871850"/>
            <a:ext cx="3093494" cy="78638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+mj-lt"/>
                <a:ea typeface="+mj-ea"/>
                <a:cs typeface="+mj-cs"/>
              </a:rPr>
              <a:t>Cities: </a:t>
            </a:r>
            <a:r>
              <a:rPr lang="en-US" sz="3200" dirty="0">
                <a:solidFill>
                  <a:srgbClr val="F8C3D2"/>
                </a:solidFill>
                <a:latin typeface="+mj-lt"/>
                <a:ea typeface="+mj-ea"/>
                <a:cs typeface="+mj-cs"/>
              </a:rPr>
              <a:t>New York, Toronto, Nuuk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997B74-5F1E-B740-5EF2-F874D4AEDAA2}"/>
              </a:ext>
            </a:extLst>
          </p:cNvPr>
          <p:cNvSpPr txBox="1"/>
          <p:nvPr/>
        </p:nvSpPr>
        <p:spPr>
          <a:xfrm>
            <a:off x="4458914" y="738422"/>
            <a:ext cx="3693996" cy="78638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+mj-lt"/>
                <a:ea typeface="+mj-ea"/>
                <a:cs typeface="+mj-cs"/>
              </a:rPr>
              <a:t>Hot or cold: </a:t>
            </a:r>
            <a:r>
              <a:rPr lang="en-US" sz="3200" dirty="0">
                <a:solidFill>
                  <a:srgbClr val="F8C3D2"/>
                </a:solidFill>
                <a:latin typeface="+mj-lt"/>
                <a:ea typeface="+mj-ea"/>
                <a:cs typeface="+mj-cs"/>
              </a:rPr>
              <a:t>A mix!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9C05F-619D-0DDA-8F3F-E928C5E81D0F}"/>
              </a:ext>
            </a:extLst>
          </p:cNvPr>
          <p:cNvSpPr txBox="1"/>
          <p:nvPr/>
        </p:nvSpPr>
        <p:spPr>
          <a:xfrm>
            <a:off x="7311788" y="-117729"/>
            <a:ext cx="5489471" cy="786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Learn with George</a:t>
            </a:r>
            <a:endParaRPr lang="en-US" sz="4000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777754-558C-73D2-7F48-54104CCCA85B}"/>
              </a:ext>
            </a:extLst>
          </p:cNvPr>
          <p:cNvSpPr txBox="1"/>
          <p:nvPr/>
        </p:nvSpPr>
        <p:spPr>
          <a:xfrm>
            <a:off x="5579659" y="4758020"/>
            <a:ext cx="3285519" cy="19822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Dreaming Outloud Pro" panose="020F0502020204030204" pitchFamily="66" charset="0"/>
                <a:ea typeface="+mj-ea"/>
                <a:cs typeface="Dreaming Outloud Pro" panose="020F0502020204030204" pitchFamily="66" charset="0"/>
              </a:rPr>
              <a:t>George’s Explorer Fact: </a:t>
            </a:r>
            <a:r>
              <a:rPr lang="en-US" sz="3200" dirty="0">
                <a:latin typeface="Dreaming Outloud Pro" panose="020F0502020204030204" pitchFamily="66" charset="0"/>
                <a:ea typeface="+mj-ea"/>
                <a:cs typeface="Dreaming Outloud Pro" panose="020F0502020204030204" pitchFamily="66" charset="0"/>
              </a:rPr>
              <a:t>The USA is split into 50 states!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73F3B22-DF5B-8A1E-1B8E-4CC574C900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364"/>
          <a:stretch>
            <a:fillRect/>
          </a:stretch>
        </p:blipFill>
        <p:spPr>
          <a:xfrm>
            <a:off x="1041776" y="3396656"/>
            <a:ext cx="3693997" cy="327438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89330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E27F8B-8E2F-350B-C058-2395661A4D28}"/>
              </a:ext>
            </a:extLst>
          </p:cNvPr>
          <p:cNvSpPr txBox="1"/>
          <p:nvPr/>
        </p:nvSpPr>
        <p:spPr>
          <a:xfrm>
            <a:off x="90188" y="0"/>
            <a:ext cx="11460480" cy="786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solidFill>
                  <a:srgbClr val="CD4D9B"/>
                </a:solidFill>
                <a:latin typeface="+mj-lt"/>
                <a:ea typeface="+mj-ea"/>
                <a:cs typeface="+mj-cs"/>
              </a:rPr>
              <a:t>South America</a:t>
            </a:r>
            <a:endParaRPr lang="en-US" sz="4000" b="1" kern="1200" dirty="0">
              <a:solidFill>
                <a:srgbClr val="CD4D9B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A cartoon of a planet&#10;&#10;AI-generated content may be incorrect.">
            <a:extLst>
              <a:ext uri="{FF2B5EF4-FFF2-40B4-BE49-F238E27FC236}">
                <a16:creationId xmlns:a16="http://schemas.microsoft.com/office/drawing/2014/main" id="{4AA5CCCF-36CB-DD65-774A-F2053338A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367" y="950157"/>
            <a:ext cx="6858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939DA63-CA2B-34A4-0304-26F75003F1F9}"/>
              </a:ext>
            </a:extLst>
          </p:cNvPr>
          <p:cNvSpPr txBox="1"/>
          <p:nvPr/>
        </p:nvSpPr>
        <p:spPr>
          <a:xfrm>
            <a:off x="157167" y="1005498"/>
            <a:ext cx="4004140" cy="110219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+mj-lt"/>
                <a:ea typeface="+mj-ea"/>
                <a:cs typeface="+mj-cs"/>
              </a:rPr>
              <a:t>Countries:  </a:t>
            </a:r>
            <a:r>
              <a:rPr lang="en-US" sz="3200" dirty="0">
                <a:solidFill>
                  <a:srgbClr val="CD4D9B"/>
                </a:solidFill>
                <a:latin typeface="+mj-lt"/>
                <a:ea typeface="+mj-ea"/>
                <a:cs typeface="+mj-cs"/>
              </a:rPr>
              <a:t>Brazil, Argentina, Peru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AFA464-ED4B-78A3-ED55-836B46455409}"/>
              </a:ext>
            </a:extLst>
          </p:cNvPr>
          <p:cNvSpPr txBox="1"/>
          <p:nvPr/>
        </p:nvSpPr>
        <p:spPr>
          <a:xfrm>
            <a:off x="157167" y="2163033"/>
            <a:ext cx="4517409" cy="110219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+mj-lt"/>
                <a:ea typeface="+mj-ea"/>
                <a:cs typeface="+mj-cs"/>
              </a:rPr>
              <a:t>Cities: </a:t>
            </a:r>
            <a:r>
              <a:rPr lang="en-US" sz="3200" dirty="0">
                <a:solidFill>
                  <a:srgbClr val="CD4D9B"/>
                </a:solidFill>
                <a:latin typeface="+mj-lt"/>
                <a:ea typeface="+mj-ea"/>
                <a:cs typeface="+mj-cs"/>
              </a:rPr>
              <a:t>Rio de Janeiro, Buenos Aires, Santiago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5CF119-FCC9-9EA8-3F1C-BA89BFDD454C}"/>
              </a:ext>
            </a:extLst>
          </p:cNvPr>
          <p:cNvSpPr txBox="1"/>
          <p:nvPr/>
        </p:nvSpPr>
        <p:spPr>
          <a:xfrm>
            <a:off x="4458914" y="738422"/>
            <a:ext cx="3511379" cy="786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+mj-lt"/>
                <a:ea typeface="+mj-ea"/>
                <a:cs typeface="+mj-cs"/>
              </a:rPr>
              <a:t>Hot or cold: </a:t>
            </a:r>
            <a:r>
              <a:rPr lang="en-US" sz="3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hot!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8B9741-1B53-85A8-D122-56B680118AFD}"/>
              </a:ext>
            </a:extLst>
          </p:cNvPr>
          <p:cNvSpPr txBox="1"/>
          <p:nvPr/>
        </p:nvSpPr>
        <p:spPr>
          <a:xfrm>
            <a:off x="7380367" y="0"/>
            <a:ext cx="5489471" cy="786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Learn with George</a:t>
            </a:r>
            <a:endParaRPr lang="en-US" sz="4000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543092-F15D-C1A7-5FA5-C2814A7B2F26}"/>
              </a:ext>
            </a:extLst>
          </p:cNvPr>
          <p:cNvSpPr txBox="1"/>
          <p:nvPr/>
        </p:nvSpPr>
        <p:spPr>
          <a:xfrm>
            <a:off x="8800254" y="4838329"/>
            <a:ext cx="3285519" cy="19822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b">
            <a:normAutofit fontScale="85000" lnSpcReduction="10000"/>
          </a:bodyPr>
          <a:lstStyle/>
          <a:p>
            <a:pPr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Dreaming Outloud Pro" panose="020F0502020204030204" pitchFamily="66" charset="0"/>
                <a:ea typeface="+mj-ea"/>
                <a:cs typeface="Dreaming Outloud Pro" panose="020F0502020204030204" pitchFamily="66" charset="0"/>
              </a:rPr>
              <a:t>George’s Explorer Fact: </a:t>
            </a:r>
            <a:r>
              <a:rPr lang="en-US" sz="3200" dirty="0">
                <a:latin typeface="Dreaming Outloud Pro" panose="020F0502020204030204" pitchFamily="66" charset="0"/>
                <a:ea typeface="+mj-ea"/>
                <a:cs typeface="Dreaming Outloud Pro" panose="020F0502020204030204" pitchFamily="66" charset="0"/>
              </a:rPr>
              <a:t>The Amazon rainforest is the biggest in the world!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E3AF8A0-4CCC-C59B-6D87-1C067EC5E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4989" y="3429000"/>
            <a:ext cx="2456378" cy="314653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37968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3547B44-CB47-CFBF-8763-687956A6146C}"/>
              </a:ext>
            </a:extLst>
          </p:cNvPr>
          <p:cNvSpPr txBox="1"/>
          <p:nvPr/>
        </p:nvSpPr>
        <p:spPr>
          <a:xfrm>
            <a:off x="90188" y="0"/>
            <a:ext cx="11460480" cy="786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solidFill>
                  <a:srgbClr val="FFE030"/>
                </a:solidFill>
                <a:latin typeface="+mj-lt"/>
                <a:ea typeface="+mj-ea"/>
                <a:cs typeface="+mj-cs"/>
              </a:rPr>
              <a:t>Australasia/Oceania</a:t>
            </a:r>
            <a:endParaRPr lang="en-US" sz="4000" b="1" kern="1200" dirty="0">
              <a:solidFill>
                <a:srgbClr val="FFE03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A cartoon of a planet&#10;&#10;AI-generated content may be incorrect.">
            <a:extLst>
              <a:ext uri="{FF2B5EF4-FFF2-40B4-BE49-F238E27FC236}">
                <a16:creationId xmlns:a16="http://schemas.microsoft.com/office/drawing/2014/main" id="{D5642354-05FF-08B4-5AB3-6D326B5192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2739" y="1597699"/>
            <a:ext cx="5910208" cy="591020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55D74D-295A-F954-121A-53D5C035D7DF}"/>
              </a:ext>
            </a:extLst>
          </p:cNvPr>
          <p:cNvSpPr txBox="1"/>
          <p:nvPr/>
        </p:nvSpPr>
        <p:spPr>
          <a:xfrm>
            <a:off x="90188" y="953042"/>
            <a:ext cx="3734939" cy="117600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+mj-lt"/>
                <a:ea typeface="+mj-ea"/>
                <a:cs typeface="+mj-cs"/>
              </a:rPr>
              <a:t>Countries: </a:t>
            </a:r>
            <a:r>
              <a:rPr lang="en-US" sz="3200" dirty="0">
                <a:solidFill>
                  <a:srgbClr val="FFE030"/>
                </a:solidFill>
                <a:latin typeface="+mj-lt"/>
                <a:ea typeface="+mj-ea"/>
                <a:cs typeface="+mj-cs"/>
              </a:rPr>
              <a:t>Australia, New Zealand, Papua New Guinea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94C019-D58F-7927-6181-71B9F7504E3E}"/>
              </a:ext>
            </a:extLst>
          </p:cNvPr>
          <p:cNvSpPr txBox="1"/>
          <p:nvPr/>
        </p:nvSpPr>
        <p:spPr>
          <a:xfrm>
            <a:off x="4304930" y="953043"/>
            <a:ext cx="3630304" cy="117600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+mj-lt"/>
                <a:ea typeface="+mj-ea"/>
                <a:cs typeface="+mj-cs"/>
              </a:rPr>
              <a:t>Cities: </a:t>
            </a:r>
            <a:r>
              <a:rPr lang="en-US" sz="3200" dirty="0">
                <a:solidFill>
                  <a:srgbClr val="FFE030"/>
                </a:solidFill>
                <a:latin typeface="+mj-lt"/>
                <a:ea typeface="+mj-ea"/>
                <a:cs typeface="+mj-cs"/>
              </a:rPr>
              <a:t>Sydney, Auckland, Port Moresby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46AD21-6FC7-4C6D-8DC4-F5150EEF0E05}"/>
              </a:ext>
            </a:extLst>
          </p:cNvPr>
          <p:cNvSpPr txBox="1"/>
          <p:nvPr/>
        </p:nvSpPr>
        <p:spPr>
          <a:xfrm>
            <a:off x="7200388" y="754149"/>
            <a:ext cx="2926251" cy="65869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+mj-lt"/>
                <a:ea typeface="+mj-ea"/>
                <a:cs typeface="+mj-cs"/>
              </a:rPr>
              <a:t>Hot or cold: </a:t>
            </a:r>
            <a:r>
              <a:rPr lang="en-US" sz="3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hot!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A3E343-1F00-B16D-F1C5-3FB440450106}"/>
              </a:ext>
            </a:extLst>
          </p:cNvPr>
          <p:cNvSpPr txBox="1"/>
          <p:nvPr/>
        </p:nvSpPr>
        <p:spPr>
          <a:xfrm>
            <a:off x="7093764" y="6071616"/>
            <a:ext cx="5489471" cy="786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Learn with George</a:t>
            </a:r>
            <a:endParaRPr lang="en-US" sz="4000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4F3FA8-C459-8B6E-6847-3CB63287F2C3}"/>
              </a:ext>
            </a:extLst>
          </p:cNvPr>
          <p:cNvSpPr txBox="1"/>
          <p:nvPr/>
        </p:nvSpPr>
        <p:spPr>
          <a:xfrm>
            <a:off x="5049671" y="2967354"/>
            <a:ext cx="2618576" cy="22532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Dreaming Outloud Pro" panose="020F0502020204030204" pitchFamily="66" charset="0"/>
                <a:ea typeface="+mj-ea"/>
                <a:cs typeface="Dreaming Outloud Pro" panose="020F0502020204030204" pitchFamily="66" charset="0"/>
              </a:rPr>
              <a:t>George’s Explorer Fact: </a:t>
            </a:r>
            <a:r>
              <a:rPr lang="en-US" sz="3200" dirty="0">
                <a:latin typeface="Dreaming Outloud Pro" panose="020F0502020204030204" pitchFamily="66" charset="0"/>
                <a:ea typeface="+mj-ea"/>
                <a:cs typeface="Dreaming Outloud Pro" panose="020F0502020204030204" pitchFamily="66" charset="0"/>
              </a:rPr>
              <a:t>Most of Australia’s population live near the coast – 85%!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929095A-8F7A-553A-5A99-A4D87DB28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3401" y="2698008"/>
            <a:ext cx="4112355" cy="337360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88048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940059-6364-75F4-49C9-6A22413FCA3D}"/>
              </a:ext>
            </a:extLst>
          </p:cNvPr>
          <p:cNvSpPr txBox="1"/>
          <p:nvPr/>
        </p:nvSpPr>
        <p:spPr>
          <a:xfrm>
            <a:off x="90188" y="0"/>
            <a:ext cx="11460480" cy="786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solidFill>
                  <a:srgbClr val="B2E0E3"/>
                </a:solidFill>
                <a:latin typeface="+mj-lt"/>
                <a:ea typeface="+mj-ea"/>
                <a:cs typeface="+mj-cs"/>
              </a:rPr>
              <a:t>Antarctica</a:t>
            </a:r>
            <a:endParaRPr lang="en-US" sz="4000" b="1" kern="1200" dirty="0">
              <a:solidFill>
                <a:srgbClr val="B2E0E3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A cartoon of a planet&#10;&#10;AI-generated content may be incorrect.">
            <a:extLst>
              <a:ext uri="{FF2B5EF4-FFF2-40B4-BE49-F238E27FC236}">
                <a16:creationId xmlns:a16="http://schemas.microsoft.com/office/drawing/2014/main" id="{2BC14860-A673-8D9F-991D-10F7EF953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493" y="977030"/>
            <a:ext cx="5346853" cy="53468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ADD106-1367-F8B1-80D6-FF930CD94BFA}"/>
              </a:ext>
            </a:extLst>
          </p:cNvPr>
          <p:cNvSpPr txBox="1"/>
          <p:nvPr/>
        </p:nvSpPr>
        <p:spPr>
          <a:xfrm>
            <a:off x="209264" y="977030"/>
            <a:ext cx="3530223" cy="5957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+mj-lt"/>
                <a:ea typeface="+mj-ea"/>
                <a:cs typeface="+mj-cs"/>
              </a:rPr>
              <a:t>Countries: </a:t>
            </a:r>
            <a:r>
              <a:rPr lang="en-US" sz="3200" dirty="0">
                <a:solidFill>
                  <a:srgbClr val="B2E0E3"/>
                </a:solidFill>
                <a:latin typeface="+mj-lt"/>
                <a:ea typeface="+mj-ea"/>
                <a:cs typeface="+mj-cs"/>
              </a:rPr>
              <a:t>None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C01B90-34CC-6018-38F6-62F70D3E824D}"/>
              </a:ext>
            </a:extLst>
          </p:cNvPr>
          <p:cNvSpPr txBox="1"/>
          <p:nvPr/>
        </p:nvSpPr>
        <p:spPr>
          <a:xfrm>
            <a:off x="209264" y="1572768"/>
            <a:ext cx="2957017" cy="786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+mj-lt"/>
                <a:ea typeface="+mj-ea"/>
                <a:cs typeface="+mj-cs"/>
              </a:rPr>
              <a:t>Cities: </a:t>
            </a:r>
            <a:r>
              <a:rPr lang="en-US" sz="3200" dirty="0">
                <a:solidFill>
                  <a:srgbClr val="B2E0E3"/>
                </a:solidFill>
                <a:latin typeface="+mj-lt"/>
                <a:ea typeface="+mj-ea"/>
                <a:cs typeface="+mj-cs"/>
              </a:rPr>
              <a:t>None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F60D2C-2C76-D78B-18AC-7BACFE5F29A6}"/>
              </a:ext>
            </a:extLst>
          </p:cNvPr>
          <p:cNvSpPr txBox="1"/>
          <p:nvPr/>
        </p:nvSpPr>
        <p:spPr>
          <a:xfrm>
            <a:off x="4117720" y="977030"/>
            <a:ext cx="4562256" cy="5957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+mj-lt"/>
                <a:ea typeface="+mj-ea"/>
                <a:cs typeface="+mj-cs"/>
              </a:rPr>
              <a:t>Hot or cold: </a:t>
            </a:r>
            <a:r>
              <a:rPr lang="en-US" sz="3200" dirty="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Very cold!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8019B7-BB70-C81D-AAA2-46B376C0FFBA}"/>
              </a:ext>
            </a:extLst>
          </p:cNvPr>
          <p:cNvSpPr txBox="1"/>
          <p:nvPr/>
        </p:nvSpPr>
        <p:spPr>
          <a:xfrm>
            <a:off x="7223605" y="95323"/>
            <a:ext cx="5489471" cy="786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Learn with George</a:t>
            </a:r>
            <a:endParaRPr lang="en-US" sz="4000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77ACE2-2241-FF88-C82A-B41DB5B9FBB7}"/>
              </a:ext>
            </a:extLst>
          </p:cNvPr>
          <p:cNvSpPr txBox="1"/>
          <p:nvPr/>
        </p:nvSpPr>
        <p:spPr>
          <a:xfrm>
            <a:off x="8220614" y="2359152"/>
            <a:ext cx="3330054" cy="28155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b">
            <a:normAutofit fontScale="85000" lnSpcReduction="20000"/>
          </a:bodyPr>
          <a:lstStyle/>
          <a:p>
            <a:pPr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Dreaming Outloud Pro" panose="020F0502020204030204" pitchFamily="66" charset="0"/>
                <a:ea typeface="+mj-ea"/>
                <a:cs typeface="Dreaming Outloud Pro" panose="020F0502020204030204" pitchFamily="66" charset="0"/>
              </a:rPr>
              <a:t>George’s Explorer Fact: </a:t>
            </a:r>
            <a:r>
              <a:rPr lang="en-US" sz="3200" dirty="0">
                <a:latin typeface="Dreaming Outloud Pro" panose="020F0502020204030204" pitchFamily="66" charset="0"/>
                <a:ea typeface="+mj-ea"/>
                <a:cs typeface="Dreaming Outloud Pro" panose="020F0502020204030204" pitchFamily="66" charset="0"/>
              </a:rPr>
              <a:t>There are no countries or cities in Antarctica but over 50 countries have research stations there!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0959792-0E97-26FF-3949-5146DD9DC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199" y="5667698"/>
            <a:ext cx="8099946" cy="109497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718661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3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537FF9-9A62-FD78-49ED-354F48382494}"/>
              </a:ext>
            </a:extLst>
          </p:cNvPr>
          <p:cNvSpPr txBox="1"/>
          <p:nvPr/>
        </p:nvSpPr>
        <p:spPr>
          <a:xfrm>
            <a:off x="90188" y="0"/>
            <a:ext cx="11460480" cy="786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Practice with George</a:t>
            </a:r>
            <a:endParaRPr lang="en-US" sz="4000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6572FD-2AF9-7D21-A029-7A0D090467AA}"/>
              </a:ext>
            </a:extLst>
          </p:cNvPr>
          <p:cNvSpPr txBox="1"/>
          <p:nvPr/>
        </p:nvSpPr>
        <p:spPr>
          <a:xfrm>
            <a:off x="90188" y="4685126"/>
            <a:ext cx="12681841" cy="21534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Can you say the name of each continent and match it to its location on the map?</a:t>
            </a:r>
            <a:endParaRPr lang="en-US" sz="4000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5A46EA-466B-2F77-35BD-8EF151A69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72" y="769280"/>
            <a:ext cx="7104821" cy="4851748"/>
          </a:xfrm>
          <a:prstGeom prst="rect">
            <a:avLst/>
          </a:prstGeom>
        </p:spPr>
      </p:pic>
      <p:pic>
        <p:nvPicPr>
          <p:cNvPr id="7" name="Picture 6" descr="A cartoon of a planet&#10;&#10;AI-generated content may be incorrect.">
            <a:extLst>
              <a:ext uri="{FF2B5EF4-FFF2-40B4-BE49-F238E27FC236}">
                <a16:creationId xmlns:a16="http://schemas.microsoft.com/office/drawing/2014/main" id="{5439E297-8DF2-7893-BBD5-12CF7902B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275" y="1541838"/>
            <a:ext cx="2289310" cy="2289310"/>
          </a:xfrm>
          <a:prstGeom prst="rect">
            <a:avLst/>
          </a:prstGeom>
        </p:spPr>
      </p:pic>
      <p:pic>
        <p:nvPicPr>
          <p:cNvPr id="8" name="Picture 7" descr="A cartoon of a planet&#10;&#10;AI-generated content may be incorrect.">
            <a:extLst>
              <a:ext uri="{FF2B5EF4-FFF2-40B4-BE49-F238E27FC236}">
                <a16:creationId xmlns:a16="http://schemas.microsoft.com/office/drawing/2014/main" id="{99DDD375-63B7-1DDC-C78A-9370D7FF43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494" y="3705564"/>
            <a:ext cx="2186802" cy="2186802"/>
          </a:xfrm>
          <a:prstGeom prst="rect">
            <a:avLst/>
          </a:prstGeom>
        </p:spPr>
      </p:pic>
      <p:pic>
        <p:nvPicPr>
          <p:cNvPr id="9" name="Picture 8" descr="A cartoon of a planet earth&#10;&#10;AI-generated content may be incorrect.">
            <a:extLst>
              <a:ext uri="{FF2B5EF4-FFF2-40B4-BE49-F238E27FC236}">
                <a16:creationId xmlns:a16="http://schemas.microsoft.com/office/drawing/2014/main" id="{82F2E8E1-11A3-FF78-4608-E42DF63521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667" y="2488032"/>
            <a:ext cx="2186802" cy="2186802"/>
          </a:xfrm>
          <a:prstGeom prst="rect">
            <a:avLst/>
          </a:prstGeom>
        </p:spPr>
      </p:pic>
      <p:pic>
        <p:nvPicPr>
          <p:cNvPr id="10" name="Picture 9" descr="A cartoon of a planet&#10;&#10;AI-generated content may be incorrect.">
            <a:extLst>
              <a:ext uri="{FF2B5EF4-FFF2-40B4-BE49-F238E27FC236}">
                <a16:creationId xmlns:a16="http://schemas.microsoft.com/office/drawing/2014/main" id="{9E3C2A7E-F4DF-B27E-B800-AF70F0C15E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3043" y="3532148"/>
            <a:ext cx="2088880" cy="2088880"/>
          </a:xfrm>
          <a:prstGeom prst="rect">
            <a:avLst/>
          </a:prstGeom>
        </p:spPr>
      </p:pic>
      <p:pic>
        <p:nvPicPr>
          <p:cNvPr id="11" name="Picture 10" descr="A cartoon of a planet&#10;&#10;AI-generated content may be incorrect.">
            <a:extLst>
              <a:ext uri="{FF2B5EF4-FFF2-40B4-BE49-F238E27FC236}">
                <a16:creationId xmlns:a16="http://schemas.microsoft.com/office/drawing/2014/main" id="{5C98DCA1-44BA-B2AA-0D96-57DB8EC1B6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275" y="-238358"/>
            <a:ext cx="2088879" cy="2088879"/>
          </a:xfrm>
          <a:prstGeom prst="rect">
            <a:avLst/>
          </a:prstGeom>
        </p:spPr>
      </p:pic>
      <p:pic>
        <p:nvPicPr>
          <p:cNvPr id="12" name="Picture 11" descr="A cartoon of a planet&#10;&#10;AI-generated content may be incorrect.">
            <a:extLst>
              <a:ext uri="{FF2B5EF4-FFF2-40B4-BE49-F238E27FC236}">
                <a16:creationId xmlns:a16="http://schemas.microsoft.com/office/drawing/2014/main" id="{ECA4AE3B-EC9D-373C-708B-CB10C7B61D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336" y="168894"/>
            <a:ext cx="2088879" cy="2088879"/>
          </a:xfrm>
          <a:prstGeom prst="rect">
            <a:avLst/>
          </a:prstGeom>
        </p:spPr>
      </p:pic>
      <p:pic>
        <p:nvPicPr>
          <p:cNvPr id="13" name="Picture 12" descr="A cartoon of a planet with sunglasses&#10;&#10;AI-generated content may be incorrect.">
            <a:extLst>
              <a:ext uri="{FF2B5EF4-FFF2-40B4-BE49-F238E27FC236}">
                <a16:creationId xmlns:a16="http://schemas.microsoft.com/office/drawing/2014/main" id="{4B065FE1-318C-F3EA-258C-C2759BEA35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3044" y="1541838"/>
            <a:ext cx="2088879" cy="208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547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A1EFDB3-6337-3A76-3CBF-C6D1D985437A}"/>
              </a:ext>
            </a:extLst>
          </p:cNvPr>
          <p:cNvSpPr txBox="1"/>
          <p:nvPr/>
        </p:nvSpPr>
        <p:spPr>
          <a:xfrm>
            <a:off x="90188" y="0"/>
            <a:ext cx="11460480" cy="786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Independent Explorers</a:t>
            </a:r>
            <a:endParaRPr lang="en-US" sz="4000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3DBFE6-719F-E50F-F148-5AA5334AC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72" y="786385"/>
            <a:ext cx="8561414" cy="58464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6B1AFA4-1733-AD25-9D91-66213F802F48}"/>
              </a:ext>
            </a:extLst>
          </p:cNvPr>
          <p:cNvSpPr txBox="1"/>
          <p:nvPr/>
        </p:nvSpPr>
        <p:spPr>
          <a:xfrm>
            <a:off x="8643986" y="786384"/>
            <a:ext cx="3725839" cy="49268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pPr marL="742950" indent="-7429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AutoNum type="arabicPeriod"/>
            </a:pPr>
            <a:endParaRPr lang="en-US" sz="40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pPr marL="742950" indent="-7429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AutoNum type="arabicPeriod"/>
            </a:pPr>
            <a:endParaRPr lang="en-US" sz="40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2D46347-9D8A-E6D3-6CF1-7CF3482C1665}"/>
              </a:ext>
            </a:extLst>
          </p:cNvPr>
          <p:cNvGrpSpPr/>
          <p:nvPr/>
        </p:nvGrpSpPr>
        <p:grpSpPr>
          <a:xfrm>
            <a:off x="8643986" y="2927173"/>
            <a:ext cx="3426092" cy="3705640"/>
            <a:chOff x="8643986" y="812039"/>
            <a:chExt cx="3426092" cy="3705640"/>
          </a:xfrm>
        </p:grpSpPr>
        <p:pic>
          <p:nvPicPr>
            <p:cNvPr id="10" name="Picture 9" descr="A cartoon of a planet with hands on a black background&#10;&#10;AI-generated content may be incorrect.">
              <a:extLst>
                <a:ext uri="{FF2B5EF4-FFF2-40B4-BE49-F238E27FC236}">
                  <a16:creationId xmlns:a16="http://schemas.microsoft.com/office/drawing/2014/main" id="{315CBC44-ADA5-552D-6B1D-D49CB2E88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13" t="27341" r="27832" b="25955"/>
            <a:stretch>
              <a:fillRect/>
            </a:stretch>
          </p:blipFill>
          <p:spPr>
            <a:xfrm>
              <a:off x="8643986" y="812039"/>
              <a:ext cx="1119116" cy="1160061"/>
            </a:xfrm>
            <a:prstGeom prst="rect">
              <a:avLst/>
            </a:prstGeom>
          </p:spPr>
        </p:pic>
        <p:pic>
          <p:nvPicPr>
            <p:cNvPr id="11" name="Picture 10" descr="A cartoon of a planet with hands on a black background&#10;&#10;AI-generated content may be incorrect.">
              <a:extLst>
                <a:ext uri="{FF2B5EF4-FFF2-40B4-BE49-F238E27FC236}">
                  <a16:creationId xmlns:a16="http://schemas.microsoft.com/office/drawing/2014/main" id="{CC00C9FF-5E79-D4F4-D41B-644E3D1A9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13" t="27341" r="27832" b="25955"/>
            <a:stretch>
              <a:fillRect/>
            </a:stretch>
          </p:blipFill>
          <p:spPr>
            <a:xfrm>
              <a:off x="8712730" y="2076916"/>
              <a:ext cx="1119116" cy="1160061"/>
            </a:xfrm>
            <a:prstGeom prst="rect">
              <a:avLst/>
            </a:prstGeom>
          </p:spPr>
        </p:pic>
        <p:pic>
          <p:nvPicPr>
            <p:cNvPr id="12" name="Picture 11" descr="A cartoon of a planet with hands on a black background&#10;&#10;AI-generated content may be incorrect.">
              <a:extLst>
                <a:ext uri="{FF2B5EF4-FFF2-40B4-BE49-F238E27FC236}">
                  <a16:creationId xmlns:a16="http://schemas.microsoft.com/office/drawing/2014/main" id="{4AEFCF19-210B-2793-9367-C62D850D38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13" t="27341" r="27832" b="25955"/>
            <a:stretch>
              <a:fillRect/>
            </a:stretch>
          </p:blipFill>
          <p:spPr>
            <a:xfrm>
              <a:off x="9831846" y="2089744"/>
              <a:ext cx="1119116" cy="1160061"/>
            </a:xfrm>
            <a:prstGeom prst="rect">
              <a:avLst/>
            </a:prstGeom>
          </p:spPr>
        </p:pic>
        <p:pic>
          <p:nvPicPr>
            <p:cNvPr id="13" name="Picture 12" descr="A cartoon of a planet with hands on a black background&#10;&#10;AI-generated content may be incorrect.">
              <a:extLst>
                <a:ext uri="{FF2B5EF4-FFF2-40B4-BE49-F238E27FC236}">
                  <a16:creationId xmlns:a16="http://schemas.microsoft.com/office/drawing/2014/main" id="{F9CFBBA3-9BB0-9C76-DD87-96438C947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13" t="27341" r="27832" b="25955"/>
            <a:stretch>
              <a:fillRect/>
            </a:stretch>
          </p:blipFill>
          <p:spPr>
            <a:xfrm>
              <a:off x="8731509" y="3357618"/>
              <a:ext cx="1119116" cy="1160061"/>
            </a:xfrm>
            <a:prstGeom prst="rect">
              <a:avLst/>
            </a:prstGeom>
          </p:spPr>
        </p:pic>
        <p:pic>
          <p:nvPicPr>
            <p:cNvPr id="14" name="Picture 13" descr="A cartoon of a planet with hands on a black background&#10;&#10;AI-generated content may be incorrect.">
              <a:extLst>
                <a:ext uri="{FF2B5EF4-FFF2-40B4-BE49-F238E27FC236}">
                  <a16:creationId xmlns:a16="http://schemas.microsoft.com/office/drawing/2014/main" id="{98FA4DC4-7472-910A-28C1-B446133FC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13" t="27341" r="27832" b="25955"/>
            <a:stretch>
              <a:fillRect/>
            </a:stretch>
          </p:blipFill>
          <p:spPr>
            <a:xfrm>
              <a:off x="10950962" y="3315039"/>
              <a:ext cx="1119116" cy="1160061"/>
            </a:xfrm>
            <a:prstGeom prst="rect">
              <a:avLst/>
            </a:prstGeom>
          </p:spPr>
        </p:pic>
        <p:pic>
          <p:nvPicPr>
            <p:cNvPr id="15" name="Picture 14" descr="A cartoon of a planet with hands on a black background&#10;&#10;AI-generated content may be incorrect.">
              <a:extLst>
                <a:ext uri="{FF2B5EF4-FFF2-40B4-BE49-F238E27FC236}">
                  <a16:creationId xmlns:a16="http://schemas.microsoft.com/office/drawing/2014/main" id="{62DD7420-5C25-09F8-9883-8514D04FC1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13" t="27341" r="27832" b="25955"/>
            <a:stretch>
              <a:fillRect/>
            </a:stretch>
          </p:blipFill>
          <p:spPr>
            <a:xfrm>
              <a:off x="9831846" y="3315040"/>
              <a:ext cx="1119116" cy="11600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99475368"/>
      </p:ext>
    </p:extLst>
  </p:cSld>
  <p:clrMapOvr>
    <a:masterClrMapping/>
  </p:clrMapOvr>
</p:sld>
</file>

<file path=ppt/theme/theme1.xml><?xml version="1.0" encoding="utf-8"?>
<a:theme xmlns:a="http://schemas.openxmlformats.org/drawingml/2006/main" name="Helena">
  <a:themeElements>
    <a:clrScheme name="Helen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lena" id="{83D43F4A-02D5-42AD-9542-27487597C212}" vid="{14154C61-C2E2-42F2-9833-4EC39495D4C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165</TotalTime>
  <Words>335</Words>
  <Application>Microsoft Office PowerPoint</Application>
  <PresentationFormat>Widescreen</PresentationFormat>
  <Paragraphs>52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Dreaming Outloud Pro</vt:lpstr>
      <vt:lpstr>Neue Haas Grotesk Text Pro</vt:lpstr>
      <vt:lpstr>Helena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Georgina Calver</dc:creator>
  <cp:lastModifiedBy>Georgina Calver</cp:lastModifiedBy>
  <cp:revision>20</cp:revision>
  <dcterms:created xsi:type="dcterms:W3CDTF">2025-07-15T13:52:44Z</dcterms:created>
  <dcterms:modified xsi:type="dcterms:W3CDTF">2025-07-15T19:10:12Z</dcterms:modified>
</cp:coreProperties>
</file>